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tif"/><Relationship Id="rId6" Type="http://schemas.openxmlformats.org/officeDocument/2006/relationships/image" Target="../media/image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1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Excel to R</a:t>
            </a:r>
          </a:p>
          <a:p>
            <a:pPr/>
            <a:r>
              <a:t>An introduction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creen Shot 2017-12-04 at 10.4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7423" y="4904070"/>
            <a:ext cx="7482677" cy="42090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82" name="Shape 182"/>
          <p:cNvSpPr/>
          <p:nvPr/>
        </p:nvSpPr>
        <p:spPr>
          <a:xfrm>
            <a:off x="4269105" y="669865"/>
            <a:ext cx="44665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Import the data</a:t>
            </a:r>
          </a:p>
        </p:txBody>
      </p:sp>
      <p:sp>
        <p:nvSpPr>
          <p:cNvPr id="183" name="Shape 183"/>
          <p:cNvSpPr/>
          <p:nvPr/>
        </p:nvSpPr>
        <p:spPr>
          <a:xfrm>
            <a:off x="730249" y="2670294"/>
            <a:ext cx="11544301" cy="9055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323333"/>
                </a:solidFill>
              </a:rPr>
              <a:t>dat &lt;-</a:t>
            </a:r>
            <a:r>
              <a:t> </a:t>
            </a:r>
            <a:r>
              <a:rPr>
                <a:solidFill>
                  <a:srgbClr val="0433FF"/>
                </a:solidFill>
              </a:rPr>
              <a:t>read_excel</a:t>
            </a:r>
            <a:r>
              <a:rPr>
                <a:solidFill>
                  <a:srgbClr val="323333"/>
                </a:solidFill>
              </a:rPr>
              <a:t>(</a:t>
            </a:r>
            <a:r>
              <a:t>"../data/ih-trial_results_20171020.xlsx"</a:t>
            </a:r>
            <a:r>
              <a:rPr>
                <a:solidFill>
                  <a:srgbClr val="323333"/>
                </a:solidFill>
              </a:rPr>
              <a:t>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sheet = 1)</a:t>
            </a:r>
          </a:p>
        </p:txBody>
      </p:sp>
      <p:pic>
        <p:nvPicPr>
          <p:cNvPr id="184" name="Screen Shot 2017-12-04 at 10.02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275" y="4712633"/>
            <a:ext cx="5036110" cy="45918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85" name="Shape 185"/>
          <p:cNvSpPr/>
          <p:nvPr/>
        </p:nvSpPr>
        <p:spPr>
          <a:xfrm>
            <a:off x="4269104" y="6348893"/>
            <a:ext cx="2954762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8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8760" y="6427290"/>
            <a:ext cx="2107849" cy="1113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96845" y="6143400"/>
            <a:ext cx="2169401" cy="16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1090674" y="2782072"/>
            <a:ext cx="5257801" cy="9055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fill</a:t>
            </a:r>
            <a:r>
              <a:t>(sex, age, treatment)</a:t>
            </a:r>
          </a:p>
        </p:txBody>
      </p:sp>
      <p:sp>
        <p:nvSpPr>
          <p:cNvPr id="190" name="Shape 190"/>
          <p:cNvSpPr/>
          <p:nvPr/>
        </p:nvSpPr>
        <p:spPr>
          <a:xfrm>
            <a:off x="3287394" y="669865"/>
            <a:ext cx="64300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Fill down missing data</a:t>
            </a:r>
          </a:p>
        </p:txBody>
      </p:sp>
      <p:pic>
        <p:nvPicPr>
          <p:cNvPr id="191" name="Screen Shot 2017-12-04 at 11.31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122" y="5294600"/>
            <a:ext cx="5080001" cy="3253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17-12-04 at 11.32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7405" y="5292456"/>
            <a:ext cx="5080001" cy="325549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 rot="5400000">
            <a:off x="2328270" y="5897496"/>
            <a:ext cx="404382" cy="288332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4" name="Shape 194"/>
          <p:cNvSpPr/>
          <p:nvPr/>
        </p:nvSpPr>
        <p:spPr>
          <a:xfrm rot="5400000">
            <a:off x="2328270" y="6574918"/>
            <a:ext cx="404382" cy="288333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5" name="Shape 195"/>
          <p:cNvSpPr/>
          <p:nvPr/>
        </p:nvSpPr>
        <p:spPr>
          <a:xfrm rot="5400000">
            <a:off x="2328270" y="7315904"/>
            <a:ext cx="404382" cy="288332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6" name="Shape 196"/>
          <p:cNvSpPr/>
          <p:nvPr/>
        </p:nvSpPr>
        <p:spPr>
          <a:xfrm rot="5400000">
            <a:off x="2328270" y="8056890"/>
            <a:ext cx="404382" cy="288332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7" name="Shape 197"/>
          <p:cNvSpPr/>
          <p:nvPr/>
        </p:nvSpPr>
        <p:spPr>
          <a:xfrm rot="5400000">
            <a:off x="3229370" y="5897495"/>
            <a:ext cx="404381" cy="288333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8" name="Shape 198"/>
          <p:cNvSpPr/>
          <p:nvPr/>
        </p:nvSpPr>
        <p:spPr>
          <a:xfrm rot="5400000">
            <a:off x="3229370" y="6574918"/>
            <a:ext cx="404381" cy="288333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9" name="Shape 199"/>
          <p:cNvSpPr/>
          <p:nvPr/>
        </p:nvSpPr>
        <p:spPr>
          <a:xfrm rot="5400000">
            <a:off x="3229370" y="7315904"/>
            <a:ext cx="404381" cy="288332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0" name="Shape 200"/>
          <p:cNvSpPr/>
          <p:nvPr/>
        </p:nvSpPr>
        <p:spPr>
          <a:xfrm rot="5400000">
            <a:off x="3229370" y="8056890"/>
            <a:ext cx="404381" cy="288332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1" name="Shape 201"/>
          <p:cNvSpPr/>
          <p:nvPr/>
        </p:nvSpPr>
        <p:spPr>
          <a:xfrm rot="5400000">
            <a:off x="4001932" y="5897495"/>
            <a:ext cx="404382" cy="288333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2" name="Shape 202"/>
          <p:cNvSpPr/>
          <p:nvPr/>
        </p:nvSpPr>
        <p:spPr>
          <a:xfrm rot="5400000">
            <a:off x="4001932" y="6574918"/>
            <a:ext cx="404382" cy="288333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3" name="Shape 203"/>
          <p:cNvSpPr/>
          <p:nvPr/>
        </p:nvSpPr>
        <p:spPr>
          <a:xfrm rot="5400000">
            <a:off x="4001932" y="7315904"/>
            <a:ext cx="404382" cy="288332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4" name="Shape 204"/>
          <p:cNvSpPr/>
          <p:nvPr/>
        </p:nvSpPr>
        <p:spPr>
          <a:xfrm rot="5400000">
            <a:off x="4001932" y="8056890"/>
            <a:ext cx="404382" cy="288332"/>
          </a:xfrm>
          <a:prstGeom prst="rightArrow">
            <a:avLst>
              <a:gd name="adj1" fmla="val 35248"/>
              <a:gd name="adj2" fmla="val 7409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5733618" y="6286274"/>
            <a:ext cx="1972027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522298" y="2164577"/>
            <a:ext cx="12306301" cy="9055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mutate</a:t>
            </a:r>
            <a:r>
              <a:t>(subject = </a:t>
            </a:r>
            <a:r>
              <a:rPr>
                <a:solidFill>
                  <a:srgbClr val="0433FF"/>
                </a:solidFill>
              </a:rPr>
              <a:t>str_c</a:t>
            </a:r>
            <a:r>
              <a:t>(</a:t>
            </a:r>
            <a:r>
              <a:rPr>
                <a:solidFill>
                  <a:srgbClr val="008080"/>
                </a:solidFill>
              </a:rPr>
              <a:t>"A"</a:t>
            </a:r>
            <a:r>
              <a:t>, </a:t>
            </a:r>
            <a:r>
              <a:rPr>
                <a:solidFill>
                  <a:srgbClr val="0433FF"/>
                </a:solidFill>
              </a:rPr>
              <a:t>str_pad</a:t>
            </a:r>
            <a:r>
              <a:t>(subject, 3, </a:t>
            </a:r>
            <a:r>
              <a:rPr>
                <a:solidFill>
                  <a:srgbClr val="008080"/>
                </a:solidFill>
              </a:rPr>
              <a:t>"left"</a:t>
            </a:r>
            <a:r>
              <a:t>, </a:t>
            </a:r>
            <a:r>
              <a:rPr>
                <a:solidFill>
                  <a:srgbClr val="008080"/>
                </a:solidFill>
              </a:rPr>
              <a:t>"0"</a:t>
            </a:r>
            <a:r>
              <a:t>)))</a:t>
            </a:r>
          </a:p>
        </p:txBody>
      </p:sp>
      <p:sp>
        <p:nvSpPr>
          <p:cNvPr id="208" name="Shape 208"/>
          <p:cNvSpPr/>
          <p:nvPr/>
        </p:nvSpPr>
        <p:spPr>
          <a:xfrm>
            <a:off x="2427922" y="669865"/>
            <a:ext cx="81489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Create a sensible subject ID</a:t>
            </a:r>
          </a:p>
        </p:txBody>
      </p:sp>
      <p:pic>
        <p:nvPicPr>
          <p:cNvPr id="209" name="Screen Shot 2017-12-04 at 11.5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298" y="5781978"/>
            <a:ext cx="5080001" cy="2946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17-12-04 at 11.54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962" y="5781978"/>
            <a:ext cx="5080001" cy="2959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7644" y="4027704"/>
            <a:ext cx="6455383" cy="1745252"/>
          </a:xfrm>
          <a:prstGeom prst="rect">
            <a:avLst/>
          </a:prstGeom>
        </p:spPr>
      </p:pic>
      <p:sp>
        <p:nvSpPr>
          <p:cNvPr id="212" name="Shape 212"/>
          <p:cNvSpPr/>
          <p:nvPr/>
        </p:nvSpPr>
        <p:spPr>
          <a:xfrm>
            <a:off x="1425932" y="5816270"/>
            <a:ext cx="1270001" cy="2878007"/>
          </a:xfrm>
          <a:prstGeom prst="rect">
            <a:avLst/>
          </a:prstGeom>
          <a:blipFill>
            <a:blip r:embed="rId5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8057671" y="5816270"/>
            <a:ext cx="1270001" cy="2878007"/>
          </a:xfrm>
          <a:prstGeom prst="rect">
            <a:avLst/>
          </a:prstGeom>
          <a:blipFill>
            <a:blip r:embed="rId5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7265770" y="2563402"/>
            <a:ext cx="3924301" cy="13246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%&gt;%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group_by</a:t>
            </a:r>
            <a:r>
              <a:t>(sex) %&gt;%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tally</a:t>
            </a:r>
            <a:r>
              <a:t>()</a:t>
            </a:r>
          </a:p>
        </p:txBody>
      </p:sp>
      <p:sp>
        <p:nvSpPr>
          <p:cNvPr id="218" name="Shape 218"/>
          <p:cNvSpPr/>
          <p:nvPr/>
        </p:nvSpPr>
        <p:spPr>
          <a:xfrm>
            <a:off x="2051367" y="669865"/>
            <a:ext cx="89020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Examine the sex/status column</a:t>
            </a:r>
          </a:p>
        </p:txBody>
      </p:sp>
      <p:grpSp>
        <p:nvGrpSpPr>
          <p:cNvPr id="227" name="Group 227"/>
          <p:cNvGrpSpPr/>
          <p:nvPr/>
        </p:nvGrpSpPr>
        <p:grpSpPr>
          <a:xfrm>
            <a:off x="796448" y="2563402"/>
            <a:ext cx="5193280" cy="6791300"/>
            <a:chOff x="0" y="0"/>
            <a:chExt cx="5193278" cy="6791299"/>
          </a:xfrm>
        </p:grpSpPr>
        <p:pic>
          <p:nvPicPr>
            <p:cNvPr id="219" name="Screen Shot 2017-12-04 at 12.00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93278" cy="5979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Shape 220"/>
            <p:cNvSpPr/>
            <p:nvPr/>
          </p:nvSpPr>
          <p:spPr>
            <a:xfrm>
              <a:off x="0" y="443409"/>
              <a:ext cx="5193279" cy="805784"/>
            </a:xfrm>
            <a:prstGeom prst="rect">
              <a:avLst/>
            </a:prstGeom>
            <a:blipFill rotWithShape="1">
              <a:blip r:embed="rId3">
                <a:alphaModFix amt="3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" name="Shape 221"/>
            <p:cNvSpPr/>
            <p:nvPr/>
          </p:nvSpPr>
          <p:spPr>
            <a:xfrm>
              <a:off x="0" y="1236492"/>
              <a:ext cx="5193278" cy="805784"/>
            </a:xfrm>
            <a:prstGeom prst="rect">
              <a:avLst/>
            </a:prstGeom>
            <a:blipFill rotWithShape="1">
              <a:blip r:embed="rId4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2" name="Shape 222"/>
            <p:cNvSpPr/>
            <p:nvPr/>
          </p:nvSpPr>
          <p:spPr>
            <a:xfrm>
              <a:off x="0" y="2808989"/>
              <a:ext cx="5193278" cy="1582668"/>
            </a:xfrm>
            <a:prstGeom prst="rect">
              <a:avLst/>
            </a:prstGeom>
            <a:blipFill rotWithShape="1">
              <a:blip r:embed="rId4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3" name="Shape 223"/>
            <p:cNvSpPr/>
            <p:nvPr/>
          </p:nvSpPr>
          <p:spPr>
            <a:xfrm>
              <a:off x="0" y="5143021"/>
              <a:ext cx="5193278" cy="805784"/>
            </a:xfrm>
            <a:prstGeom prst="rect">
              <a:avLst/>
            </a:prstGeom>
            <a:blipFill rotWithShape="1">
              <a:blip r:embed="rId4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Shape 224"/>
            <p:cNvSpPr/>
            <p:nvPr/>
          </p:nvSpPr>
          <p:spPr>
            <a:xfrm>
              <a:off x="0" y="2042275"/>
              <a:ext cx="5193278" cy="766716"/>
            </a:xfrm>
            <a:prstGeom prst="rect">
              <a:avLst/>
            </a:prstGeom>
            <a:blipFill rotWithShape="1">
              <a:blip r:embed="rId5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0" y="4376307"/>
              <a:ext cx="5193279" cy="766715"/>
            </a:xfrm>
            <a:prstGeom prst="rect">
              <a:avLst/>
            </a:prstGeom>
            <a:blipFill rotWithShape="1">
              <a:blip r:embed="rId6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993135" y="6143599"/>
              <a:ext cx="120700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etc…</a:t>
              </a:r>
            </a:p>
          </p:txBody>
        </p:sp>
      </p:grpSp>
      <p:grpSp>
        <p:nvGrpSpPr>
          <p:cNvPr id="233" name="Group 233"/>
          <p:cNvGrpSpPr/>
          <p:nvPr/>
        </p:nvGrpSpPr>
        <p:grpSpPr>
          <a:xfrm>
            <a:off x="7640420" y="4663652"/>
            <a:ext cx="3164774" cy="2590801"/>
            <a:chOff x="12700" y="12700"/>
            <a:chExt cx="3164773" cy="2590800"/>
          </a:xfrm>
        </p:grpSpPr>
        <p:graphicFrame>
          <p:nvGraphicFramePr>
            <p:cNvPr id="228" name="Table 228"/>
            <p:cNvGraphicFramePr/>
            <p:nvPr/>
          </p:nvGraphicFramePr>
          <p:xfrm>
            <a:off x="12700" y="12700"/>
            <a:ext cx="3164773" cy="2590800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1" rtl="0">
                  <a:tableStyleId>{4C3C2611-4C71-4FC5-86AE-919BDF0F9419}</a:tableStyleId>
                </a:tblPr>
                <a:tblGrid>
                  <a:gridCol w="2783146"/>
                  <a:gridCol w="381626"/>
                </a:tblGrid>
                <a:tr h="550047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b="1">
                            <a:solidFill>
                              <a:srgbClr val="515151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sex</a:t>
                        </a:r>
                      </a:p>
                    </a:txBody>
                    <a:tcPr marL="114300" marR="114300" marT="228600" marB="228600" anchor="ctr" anchorCtr="0" horzOverflow="overflow"/>
                  </a:tc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b="1">
                            <a:solidFill>
                              <a:srgbClr val="515151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</a:t>
                        </a:r>
                      </a:p>
                    </a:txBody>
                    <a:tcPr marL="114300" marR="114300" marT="228600" marB="228600" anchor="ctr" anchorCtr="0" horzOverflow="overflow"/>
                  </a:tc>
                </a:tr>
                <a:tr h="455537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female nneutered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396303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fn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396303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male entire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396303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mn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  <a:tr h="396303">
                  <a:tc>
                    <a:txBody>
                      <a:bodyPr/>
                      <a:lstStyle/>
                      <a:p>
                        <a:pPr algn="l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MN</a:t>
                        </a:r>
                      </a:p>
                    </a:txBody>
                    <a:tcPr marL="0" marR="0" marT="0" marB="0" anchor="ctr" anchorCtr="0" horzOverflow="overflow"/>
                  </a:tc>
                  <a:tc>
                    <a:txBody>
                      <a:bodyPr/>
                      <a:lstStyle/>
                      <a:p>
                        <a:pPr algn="r" defTabSz="914400">
                          <a:defRPr sz="1800"/>
                        </a:pPr>
                        <a:r>
                          <a:rPr sz="2600">
                            <a:solidFill>
                              <a:srgbClr val="79797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/>
                  </a:tc>
                </a:tr>
              </a:tbl>
            </a:graphicData>
          </a:graphic>
        </p:graphicFrame>
        <p:sp>
          <p:nvSpPr>
            <p:cNvPr id="229" name="Shape 229"/>
            <p:cNvSpPr/>
            <p:nvPr/>
          </p:nvSpPr>
          <p:spPr>
            <a:xfrm>
              <a:off x="12700" y="562747"/>
              <a:ext cx="3164773" cy="455538"/>
            </a:xfrm>
            <a:prstGeom prst="rect">
              <a:avLst/>
            </a:prstGeom>
            <a:blipFill rotWithShape="1">
              <a:blip r:embed="rId5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2700" y="1018284"/>
              <a:ext cx="3164774" cy="380955"/>
            </a:xfrm>
            <a:prstGeom prst="rect">
              <a:avLst/>
            </a:prstGeom>
            <a:blipFill rotWithShape="1">
              <a:blip r:embed="rId3">
                <a:alphaModFix amt="3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2700" y="1399238"/>
              <a:ext cx="3164773" cy="411655"/>
            </a:xfrm>
            <a:prstGeom prst="rect">
              <a:avLst/>
            </a:prstGeom>
            <a:blipFill rotWithShape="1">
              <a:blip r:embed="rId6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2700" y="1812166"/>
              <a:ext cx="3164773" cy="395031"/>
            </a:xfrm>
            <a:prstGeom prst="rect">
              <a:avLst/>
            </a:prstGeom>
            <a:blipFill rotWithShape="1">
              <a:blip r:embed="rId4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2269172" y="669865"/>
            <a:ext cx="84664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Correct sex/status typos (etc)</a:t>
            </a:r>
          </a:p>
        </p:txBody>
      </p:sp>
      <p:sp>
        <p:nvSpPr>
          <p:cNvPr id="236" name="Shape 236"/>
          <p:cNvSpPr/>
          <p:nvPr/>
        </p:nvSpPr>
        <p:spPr>
          <a:xfrm>
            <a:off x="825500" y="1603722"/>
            <a:ext cx="11353801" cy="21628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</a:p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</a:t>
            </a:r>
            <a:r>
              <a:rPr>
                <a:solidFill>
                  <a:srgbClr val="0433FF"/>
                </a:solidFill>
              </a:rPr>
              <a:t>mutate</a:t>
            </a:r>
            <a:r>
              <a:rPr>
                <a:solidFill>
                  <a:srgbClr val="323333"/>
                </a:solidFill>
              </a:rPr>
              <a:t>(sex = </a:t>
            </a:r>
            <a:r>
              <a:rPr>
                <a:solidFill>
                  <a:srgbClr val="0433FF"/>
                </a:solidFill>
              </a:rPr>
              <a:t>case_when</a:t>
            </a:r>
            <a:r>
              <a:rPr>
                <a:solidFill>
                  <a:srgbClr val="323333"/>
                </a:solidFill>
              </a:rPr>
              <a:t>(sex ==</a:t>
            </a:r>
            <a:r>
              <a:t> "female nneutered"</a:t>
            </a:r>
            <a:r>
              <a:rPr>
                <a:solidFill>
                  <a:srgbClr val="323333"/>
                </a:solidFill>
              </a:rPr>
              <a:t> ~</a:t>
            </a:r>
            <a:r>
              <a:t> "fn"</a:t>
            </a:r>
            <a:r>
              <a:rPr>
                <a:solidFill>
                  <a:srgbClr val="323333"/>
                </a:solidFill>
              </a:rPr>
              <a:t>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sex ==</a:t>
            </a:r>
            <a:r>
              <a:rPr>
                <a:solidFill>
                  <a:srgbClr val="008080"/>
                </a:solidFill>
              </a:rPr>
              <a:t> "male entire"</a:t>
            </a:r>
            <a:r>
              <a:t> ~</a:t>
            </a:r>
            <a:r>
              <a:rPr>
                <a:solidFill>
                  <a:srgbClr val="008080"/>
                </a:solidFill>
              </a:rPr>
              <a:t> "me"</a:t>
            </a:r>
            <a:r>
              <a:t>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sex ==</a:t>
            </a:r>
            <a:r>
              <a:rPr>
                <a:solidFill>
                  <a:srgbClr val="008080"/>
                </a:solidFill>
              </a:rPr>
              <a:t> "MN"</a:t>
            </a:r>
            <a:r>
              <a:t> ~</a:t>
            </a:r>
            <a:r>
              <a:rPr>
                <a:solidFill>
                  <a:srgbClr val="008080"/>
                </a:solidFill>
              </a:rPr>
              <a:t> "mn"</a:t>
            </a:r>
            <a:r>
              <a:t>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</a:t>
            </a:r>
            <a:r>
              <a:rPr>
                <a:solidFill>
                  <a:srgbClr val="FF4000"/>
                </a:solidFill>
              </a:rPr>
              <a:t>TRUE</a:t>
            </a:r>
            <a:r>
              <a:t> ~</a:t>
            </a:r>
            <a:r>
              <a:rPr>
                <a:solidFill>
                  <a:srgbClr val="008080"/>
                </a:solidFill>
              </a:rPr>
              <a:t> </a:t>
            </a:r>
            <a:r>
              <a:t>sex))</a:t>
            </a:r>
          </a:p>
        </p:txBody>
      </p:sp>
      <p:pic>
        <p:nvPicPr>
          <p:cNvPr id="237" name="Screen Shot 2017-12-04 at 12.0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" y="4583400"/>
            <a:ext cx="4445001" cy="5056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17-12-04 at 12.10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081" y="4583400"/>
            <a:ext cx="3845219" cy="505610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2269172" y="4599483"/>
            <a:ext cx="1227899" cy="5056108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9806101" y="4599483"/>
            <a:ext cx="603607" cy="5056108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2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3120" y="3871880"/>
            <a:ext cx="7323743" cy="7083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1169034" y="669865"/>
            <a:ext cx="106667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Separate sex/status into two columns</a:t>
            </a:r>
          </a:p>
        </p:txBody>
      </p:sp>
      <p:sp>
        <p:nvSpPr>
          <p:cNvPr id="246" name="Shape 246"/>
          <p:cNvSpPr/>
          <p:nvPr/>
        </p:nvSpPr>
        <p:spPr>
          <a:xfrm>
            <a:off x="1169034" y="2183143"/>
            <a:ext cx="9829801" cy="9055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</a:t>
            </a:r>
            <a:r>
              <a:rPr>
                <a:solidFill>
                  <a:srgbClr val="0433FF"/>
                </a:solidFill>
              </a:rPr>
              <a:t>separate</a:t>
            </a:r>
            <a:r>
              <a:rPr>
                <a:solidFill>
                  <a:srgbClr val="323333"/>
                </a:solidFill>
              </a:rPr>
              <a:t>(sex, </a:t>
            </a:r>
            <a:r>
              <a:rPr>
                <a:solidFill>
                  <a:srgbClr val="0433FF"/>
                </a:solidFill>
              </a:rPr>
              <a:t>c</a:t>
            </a:r>
            <a:r>
              <a:rPr>
                <a:solidFill>
                  <a:srgbClr val="323333"/>
                </a:solidFill>
              </a:rPr>
              <a:t>(</a:t>
            </a:r>
            <a:r>
              <a:t>"sex"</a:t>
            </a:r>
            <a:r>
              <a:rPr>
                <a:solidFill>
                  <a:srgbClr val="323333"/>
                </a:solidFill>
              </a:rPr>
              <a:t>, </a:t>
            </a:r>
            <a:r>
              <a:t>"neuter_status"</a:t>
            </a:r>
            <a:r>
              <a:rPr>
                <a:solidFill>
                  <a:srgbClr val="323333"/>
                </a:solidFill>
              </a:rPr>
              <a:t>), sep = 1)</a:t>
            </a:r>
          </a:p>
        </p:txBody>
      </p:sp>
      <p:pic>
        <p:nvPicPr>
          <p:cNvPr id="247" name="Screen Shot 2017-12-04 at 12.14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034" y="5160731"/>
            <a:ext cx="3952405" cy="3888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 Shot 2017-12-04 at 12.15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4300" y="5160731"/>
            <a:ext cx="5801109" cy="388865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3236457" y="5198200"/>
            <a:ext cx="867254" cy="3813719"/>
          </a:xfrm>
          <a:prstGeom prst="rect">
            <a:avLst/>
          </a:prstGeom>
          <a:blipFill>
            <a:blip r:embed="rId4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8661275" y="5160731"/>
            <a:ext cx="867255" cy="3851188"/>
          </a:xfrm>
          <a:prstGeom prst="rect">
            <a:avLst/>
          </a:prstGeom>
          <a:blipFill>
            <a:blip r:embed="rId5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9528529" y="5160731"/>
            <a:ext cx="1822440" cy="3851188"/>
          </a:xfrm>
          <a:prstGeom prst="rect">
            <a:avLst/>
          </a:prstGeom>
          <a:blipFill>
            <a:blip r:embed="rId6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70073" y="3880263"/>
            <a:ext cx="5688227" cy="1272870"/>
          </a:xfrm>
          <a:prstGeom prst="rect">
            <a:avLst/>
          </a:prstGeom>
        </p:spPr>
      </p:pic>
      <p:pic>
        <p:nvPicPr>
          <p:cNvPr id="256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15474" y="3571993"/>
            <a:ext cx="6751499" cy="15256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2263457" y="669865"/>
            <a:ext cx="84778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Expand sex and status labels</a:t>
            </a:r>
          </a:p>
        </p:txBody>
      </p:sp>
      <p:sp>
        <p:nvSpPr>
          <p:cNvPr id="260" name="Shape 260"/>
          <p:cNvSpPr/>
          <p:nvPr/>
        </p:nvSpPr>
        <p:spPr>
          <a:xfrm>
            <a:off x="1301750" y="1748356"/>
            <a:ext cx="10401301" cy="300101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3000">
                <a:solidFill>
                  <a:srgbClr val="0433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mutate</a:t>
            </a:r>
            <a:r>
              <a:rPr>
                <a:solidFill>
                  <a:srgbClr val="323333"/>
                </a:solidFill>
              </a:rPr>
              <a:t>(sex = </a:t>
            </a:r>
            <a:r>
              <a:t>fct_recode</a:t>
            </a:r>
            <a:r>
              <a:rPr>
                <a:solidFill>
                  <a:srgbClr val="323333"/>
                </a:solidFill>
              </a:rPr>
              <a:t>(sex,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male = </a:t>
            </a:r>
            <a:r>
              <a:rPr>
                <a:solidFill>
                  <a:srgbClr val="008080"/>
                </a:solidFill>
              </a:rPr>
              <a:t>"m"</a:t>
            </a:r>
            <a:r>
              <a:t>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female = </a:t>
            </a:r>
            <a:r>
              <a:rPr>
                <a:solidFill>
                  <a:srgbClr val="008080"/>
                </a:solidFill>
              </a:rPr>
              <a:t>"f"</a:t>
            </a:r>
            <a:r>
              <a:t>),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neuter_status = </a:t>
            </a:r>
            <a:r>
              <a:rPr>
                <a:solidFill>
                  <a:srgbClr val="0433FF"/>
                </a:solidFill>
              </a:rPr>
              <a:t>fct_recode</a:t>
            </a:r>
            <a:r>
              <a:t>(neuter_status,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         neutered = </a:t>
            </a:r>
            <a:r>
              <a:rPr>
                <a:solidFill>
                  <a:srgbClr val="008080"/>
                </a:solidFill>
              </a:rPr>
              <a:t>"n"</a:t>
            </a:r>
            <a:r>
              <a:t>,</a:t>
            </a:r>
          </a:p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         entire = </a:t>
            </a:r>
            <a:r>
              <a:rPr>
                <a:solidFill>
                  <a:srgbClr val="008080"/>
                </a:solidFill>
              </a:rPr>
              <a:t>"e"</a:t>
            </a:r>
            <a:r>
              <a:t>))</a:t>
            </a:r>
          </a:p>
        </p:txBody>
      </p:sp>
      <p:pic>
        <p:nvPicPr>
          <p:cNvPr id="261" name="Screen Shot 2017-12-04 at 12.2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818" y="6283448"/>
            <a:ext cx="4526916" cy="2975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 Shot 2017-12-04 at 12.23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5161" y="6283448"/>
            <a:ext cx="4513908" cy="297507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2548649" y="6283448"/>
            <a:ext cx="799808" cy="2975076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9727712" y="6283448"/>
            <a:ext cx="799809" cy="2975076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5" name="Shape 265"/>
          <p:cNvSpPr/>
          <p:nvPr/>
        </p:nvSpPr>
        <p:spPr>
          <a:xfrm>
            <a:off x="3348456" y="6283448"/>
            <a:ext cx="1718348" cy="2975076"/>
          </a:xfrm>
          <a:prstGeom prst="rect">
            <a:avLst/>
          </a:prstGeom>
          <a:blipFill>
            <a:blip r:embed="rId5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10527520" y="6283448"/>
            <a:ext cx="1718347" cy="2975076"/>
          </a:xfrm>
          <a:prstGeom prst="rect">
            <a:avLst/>
          </a:prstGeom>
          <a:blipFill>
            <a:blip r:embed="rId5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69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48543" y="4943158"/>
            <a:ext cx="7303839" cy="1256030"/>
          </a:xfrm>
          <a:prstGeom prst="rect">
            <a:avLst/>
          </a:prstGeom>
        </p:spPr>
      </p:pic>
      <p:pic>
        <p:nvPicPr>
          <p:cNvPr id="271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22217" y="5347007"/>
            <a:ext cx="7243765" cy="8555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1569719" y="669865"/>
            <a:ext cx="9865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Convert ages in ‘months’ to ‘years’</a:t>
            </a:r>
          </a:p>
        </p:txBody>
      </p:sp>
      <p:sp>
        <p:nvSpPr>
          <p:cNvPr id="275" name="Shape 275"/>
          <p:cNvSpPr/>
          <p:nvPr/>
        </p:nvSpPr>
        <p:spPr>
          <a:xfrm>
            <a:off x="472105" y="2346236"/>
            <a:ext cx="12287251" cy="159474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7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</a:p>
          <a:p>
            <a:pPr algn="l" defTabSz="457200">
              <a:defRPr sz="2700">
                <a:solidFill>
                  <a:srgbClr val="0433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mutate</a:t>
            </a:r>
            <a:r>
              <a:rPr>
                <a:solidFill>
                  <a:srgbClr val="323333"/>
                </a:solidFill>
              </a:rPr>
              <a:t>(age = </a:t>
            </a:r>
            <a:r>
              <a:t>case_when</a:t>
            </a:r>
            <a:r>
              <a:rPr>
                <a:solidFill>
                  <a:srgbClr val="323333"/>
                </a:solidFill>
              </a:rPr>
              <a:t>(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27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</a:t>
            </a:r>
            <a:r>
              <a:rPr>
                <a:solidFill>
                  <a:srgbClr val="0433FF"/>
                </a:solidFill>
              </a:rPr>
              <a:t>str_detect</a:t>
            </a:r>
            <a:r>
              <a:t>(age, </a:t>
            </a:r>
            <a:r>
              <a:rPr>
                <a:solidFill>
                  <a:srgbClr val="008080"/>
                </a:solidFill>
              </a:rPr>
              <a:t>"month"</a:t>
            </a:r>
            <a:r>
              <a:t>) ~</a:t>
            </a:r>
            <a:r>
              <a:rPr>
                <a:solidFill>
                  <a:srgbClr val="008080"/>
                </a:solidFill>
              </a:rPr>
              <a:t> </a:t>
            </a:r>
            <a:r>
              <a:rPr>
                <a:solidFill>
                  <a:srgbClr val="0433FF"/>
                </a:solidFill>
              </a:rPr>
              <a:t>parse_number</a:t>
            </a:r>
            <a:r>
              <a:t>(age) /</a:t>
            </a:r>
            <a:r>
              <a:rPr>
                <a:solidFill>
                  <a:srgbClr val="008080"/>
                </a:solidFill>
              </a:rPr>
              <a:t> </a:t>
            </a:r>
            <a:r>
              <a:t>12,</a:t>
            </a:r>
          </a:p>
          <a:p>
            <a:pPr algn="l" defTabSz="457200">
              <a:defRPr sz="27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</a:t>
            </a:r>
            <a:r>
              <a:rPr>
                <a:solidFill>
                  <a:srgbClr val="FF4000"/>
                </a:solidFill>
              </a:rPr>
              <a:t>TRUE</a:t>
            </a:r>
            <a:r>
              <a:t> ~</a:t>
            </a:r>
            <a:r>
              <a:rPr>
                <a:solidFill>
                  <a:srgbClr val="008080"/>
                </a:solidFill>
              </a:rPr>
              <a:t> </a:t>
            </a:r>
            <a:r>
              <a:rPr>
                <a:solidFill>
                  <a:srgbClr val="0433FF"/>
                </a:solidFill>
              </a:rPr>
              <a:t>parse_number</a:t>
            </a:r>
            <a:r>
              <a:t>(age)))</a:t>
            </a:r>
          </a:p>
        </p:txBody>
      </p:sp>
      <p:pic>
        <p:nvPicPr>
          <p:cNvPr id="276" name="Screen Shot 2017-12-04 at 12.28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969" y="5364276"/>
            <a:ext cx="5360023" cy="3595647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4815133" y="5423320"/>
            <a:ext cx="960859" cy="3477560"/>
          </a:xfrm>
          <a:prstGeom prst="rect">
            <a:avLst/>
          </a:prstGeom>
          <a:blipFill>
            <a:blip r:embed="rId3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78" name="Screen Shot 2017-12-04 at 12.30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8702" y="5364276"/>
            <a:ext cx="5250654" cy="359564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1935221" y="5364276"/>
            <a:ext cx="824135" cy="3536604"/>
          </a:xfrm>
          <a:prstGeom prst="rect">
            <a:avLst/>
          </a:prstGeom>
          <a:blipFill>
            <a:blip r:embed="rId3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84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88088" y="4333221"/>
            <a:ext cx="7306009" cy="991992"/>
          </a:xfrm>
          <a:prstGeom prst="rect">
            <a:avLst/>
          </a:prstGeom>
        </p:spPr>
      </p:pic>
      <p:pic>
        <p:nvPicPr>
          <p:cNvPr id="281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24251" y="6637701"/>
            <a:ext cx="648666" cy="24463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8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24251" y="5971783"/>
            <a:ext cx="648666" cy="24463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83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24251" y="6304742"/>
            <a:ext cx="648666" cy="24463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2374582" y="669865"/>
            <a:ext cx="82556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Gather the 4 results columns</a:t>
            </a:r>
          </a:p>
        </p:txBody>
      </p:sp>
      <p:sp>
        <p:nvSpPr>
          <p:cNvPr id="288" name="Shape 288"/>
          <p:cNvSpPr/>
          <p:nvPr/>
        </p:nvSpPr>
        <p:spPr>
          <a:xfrm>
            <a:off x="1680811" y="1976078"/>
            <a:ext cx="10020301" cy="13246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</a:p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</a:t>
            </a:r>
            <a:r>
              <a:rPr>
                <a:solidFill>
                  <a:srgbClr val="0433FF"/>
                </a:solidFill>
              </a:rPr>
              <a:t>gather</a:t>
            </a:r>
            <a:r>
              <a:rPr>
                <a:solidFill>
                  <a:srgbClr val="323333"/>
                </a:solidFill>
              </a:rPr>
              <a:t>(</a:t>
            </a:r>
            <a:r>
              <a:t>"week"</a:t>
            </a:r>
            <a:r>
              <a:rPr>
                <a:solidFill>
                  <a:srgbClr val="323333"/>
                </a:solidFill>
              </a:rPr>
              <a:t>, </a:t>
            </a:r>
            <a:r>
              <a:t>"glucose"</a:t>
            </a:r>
            <a:r>
              <a:rPr>
                <a:solidFill>
                  <a:srgbClr val="323333"/>
                </a:solidFill>
              </a:rPr>
              <a:t>, </a:t>
            </a:r>
            <a:r>
              <a:t>`</a:t>
            </a:r>
            <a:r>
              <a:rPr>
                <a:solidFill>
                  <a:srgbClr val="323333"/>
                </a:solidFill>
              </a:rPr>
              <a:t>week 1</a:t>
            </a:r>
            <a:r>
              <a:t>`</a:t>
            </a:r>
            <a:r>
              <a:rPr>
                <a:solidFill>
                  <a:srgbClr val="323333"/>
                </a:solidFill>
              </a:rPr>
              <a:t>:</a:t>
            </a:r>
            <a:r>
              <a:t>`</a:t>
            </a:r>
            <a:r>
              <a:rPr>
                <a:solidFill>
                  <a:srgbClr val="323333"/>
                </a:solidFill>
              </a:rPr>
              <a:t>week 4</a:t>
            </a:r>
            <a:r>
              <a:t>`</a:t>
            </a:r>
            <a:r>
              <a:rPr>
                <a:solidFill>
                  <a:srgbClr val="323333"/>
                </a:solidFill>
              </a:rPr>
              <a:t>) %&gt;%</a:t>
            </a:r>
            <a:r>
              <a:t> 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3000">
                <a:solidFill>
                  <a:srgbClr val="0433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mutate</a:t>
            </a:r>
            <a:r>
              <a:rPr>
                <a:solidFill>
                  <a:srgbClr val="323333"/>
                </a:solidFill>
              </a:rPr>
              <a:t>(week = </a:t>
            </a:r>
            <a:r>
              <a:t>parse_number</a:t>
            </a:r>
            <a:r>
              <a:rPr>
                <a:solidFill>
                  <a:srgbClr val="323333"/>
                </a:solidFill>
              </a:rPr>
              <a:t>(week))</a:t>
            </a:r>
          </a:p>
        </p:txBody>
      </p:sp>
      <p:grpSp>
        <p:nvGrpSpPr>
          <p:cNvPr id="291" name="Group 291"/>
          <p:cNvGrpSpPr/>
          <p:nvPr/>
        </p:nvGrpSpPr>
        <p:grpSpPr>
          <a:xfrm>
            <a:off x="332291" y="4750652"/>
            <a:ext cx="6358671" cy="1487665"/>
            <a:chOff x="0" y="0"/>
            <a:chExt cx="6358670" cy="1487664"/>
          </a:xfrm>
        </p:grpSpPr>
        <p:pic>
          <p:nvPicPr>
            <p:cNvPr id="289" name="Screen Shot 2017-12-04 at 12.51.5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37703" cy="1487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Screen Shot 2017-12-04 at 12.52.4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70697" y="0"/>
              <a:ext cx="4287974" cy="1487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2" name="Shape 292"/>
          <p:cNvSpPr/>
          <p:nvPr/>
        </p:nvSpPr>
        <p:spPr>
          <a:xfrm>
            <a:off x="3202838" y="5269933"/>
            <a:ext cx="859883" cy="309287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4062720" y="5269933"/>
            <a:ext cx="859882" cy="309287"/>
          </a:xfrm>
          <a:prstGeom prst="rect">
            <a:avLst/>
          </a:prstGeom>
          <a:blipFill>
            <a:blip r:embed="rId5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4922601" y="5269933"/>
            <a:ext cx="859882" cy="309287"/>
          </a:xfrm>
          <a:prstGeom prst="rect">
            <a:avLst/>
          </a:prstGeom>
          <a:blipFill>
            <a:blip r:embed="rId6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5782483" y="5269933"/>
            <a:ext cx="859882" cy="309287"/>
          </a:xfrm>
          <a:prstGeom prst="rect">
            <a:avLst/>
          </a:prstGeom>
          <a:blipFill>
            <a:blip r:embed="rId7">
              <a:alphaModFix amt="20000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04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27467" y="3427892"/>
            <a:ext cx="4804560" cy="2012154"/>
          </a:xfrm>
          <a:prstGeom prst="rect">
            <a:avLst/>
          </a:prstGeom>
        </p:spPr>
      </p:pic>
      <p:grpSp>
        <p:nvGrpSpPr>
          <p:cNvPr id="303" name="Group 303"/>
          <p:cNvGrpSpPr/>
          <p:nvPr/>
        </p:nvGrpSpPr>
        <p:grpSpPr>
          <a:xfrm>
            <a:off x="7435101" y="4287531"/>
            <a:ext cx="4843402" cy="5002949"/>
            <a:chOff x="0" y="0"/>
            <a:chExt cx="4843400" cy="5002947"/>
          </a:xfrm>
        </p:grpSpPr>
        <p:pic>
          <p:nvPicPr>
            <p:cNvPr id="297" name="Screen Shot 2017-12-04 at 13.03.32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305532" cy="50029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Screen Shot 2017-12-04 at 13.03.54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46831" y="926"/>
              <a:ext cx="3296570" cy="5002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9" name="Shape 299"/>
            <p:cNvSpPr/>
            <p:nvPr/>
          </p:nvSpPr>
          <p:spPr>
            <a:xfrm>
              <a:off x="3512469" y="429367"/>
              <a:ext cx="1305532" cy="370603"/>
            </a:xfrm>
            <a:prstGeom prst="rect">
              <a:avLst/>
            </a:prstGeom>
            <a:blipFill rotWithShape="1">
              <a:blip r:embed="rId4">
                <a:alphaModFix amt="2356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3502930" y="797100"/>
              <a:ext cx="1305532" cy="370603"/>
            </a:xfrm>
            <a:prstGeom prst="rect">
              <a:avLst/>
            </a:prstGeom>
            <a:blipFill rotWithShape="1">
              <a:blip r:embed="rId5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517558" y="1175144"/>
              <a:ext cx="1305532" cy="370603"/>
            </a:xfrm>
            <a:prstGeom prst="rect">
              <a:avLst/>
            </a:prstGeom>
            <a:blipFill rotWithShape="1">
              <a:blip r:embed="rId6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3511782" y="1545746"/>
              <a:ext cx="1287827" cy="405039"/>
            </a:xfrm>
            <a:prstGeom prst="rect">
              <a:avLst/>
            </a:prstGeom>
            <a:blipFill rotWithShape="1">
              <a:blip r:embed="rId7">
                <a:alphaModFix amt="20000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2504439" y="669865"/>
            <a:ext cx="7995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Explore the biochem results</a:t>
            </a:r>
          </a:p>
        </p:txBody>
      </p:sp>
      <p:sp>
        <p:nvSpPr>
          <p:cNvPr id="308" name="Shape 308"/>
          <p:cNvSpPr/>
          <p:nvPr/>
        </p:nvSpPr>
        <p:spPr>
          <a:xfrm>
            <a:off x="515683" y="2930839"/>
            <a:ext cx="5295901" cy="1064769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433FF"/>
                </a:solidFill>
              </a:rPr>
              <a:t>ggplot</a:t>
            </a:r>
            <a:r>
              <a:t>(dat, </a:t>
            </a:r>
            <a:r>
              <a:rPr>
                <a:solidFill>
                  <a:srgbClr val="0433FF"/>
                </a:solidFill>
              </a:rPr>
              <a:t>aes</a:t>
            </a:r>
            <a:r>
              <a:t>(x = glucose)) +</a:t>
            </a:r>
          </a:p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geom_histogram</a:t>
            </a:r>
            <a:r>
              <a:t>(binwidth = 5) +</a:t>
            </a:r>
          </a:p>
          <a:p>
            <a:pPr algn="l" defTabSz="457200">
              <a:defRPr sz="2400">
                <a:solidFill>
                  <a:srgbClr val="0433FF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t>coord_cartesian</a:t>
            </a:r>
            <a:r>
              <a:rPr>
                <a:solidFill>
                  <a:srgbClr val="323333"/>
                </a:solidFill>
              </a:rPr>
              <a:t>(ylim = </a:t>
            </a:r>
            <a:r>
              <a:t>c</a:t>
            </a:r>
            <a:r>
              <a:rPr>
                <a:solidFill>
                  <a:srgbClr val="323333"/>
                </a:solidFill>
              </a:rPr>
              <a:t>(0, 10))</a:t>
            </a:r>
          </a:p>
        </p:txBody>
      </p:sp>
      <p:sp>
        <p:nvSpPr>
          <p:cNvPr id="309" name="Shape 309"/>
          <p:cNvSpPr/>
          <p:nvPr/>
        </p:nvSpPr>
        <p:spPr>
          <a:xfrm>
            <a:off x="459548" y="7120520"/>
            <a:ext cx="6667501" cy="1394969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filter</a:t>
            </a:r>
            <a:r>
              <a:t>(glucose &gt;</a:t>
            </a:r>
            <a:r>
              <a:rPr>
                <a:solidFill>
                  <a:srgbClr val="008080"/>
                </a:solidFill>
              </a:rPr>
              <a:t> </a:t>
            </a:r>
            <a:r>
              <a:t>50)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select</a:t>
            </a:r>
            <a:r>
              <a:t>(subject, week, rep, glucose) %&gt;%</a:t>
            </a:r>
            <a:r>
              <a:rPr>
                <a:solidFill>
                  <a:srgbClr val="008080"/>
                </a:solidFill>
              </a:rPr>
              <a:t> </a:t>
            </a:r>
          </a:p>
          <a:p>
            <a:pPr algn="l" defTabSz="457200">
              <a:defRPr sz="24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kable</a:t>
            </a:r>
            <a:r>
              <a:t>(format = </a:t>
            </a:r>
            <a:r>
              <a:rPr>
                <a:solidFill>
                  <a:srgbClr val="008080"/>
                </a:solidFill>
              </a:rPr>
              <a:t>"html"</a:t>
            </a:r>
            <a:r>
              <a:t>)</a:t>
            </a:r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0178" y="2224068"/>
            <a:ext cx="5782723" cy="24783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11" name="Table 311"/>
          <p:cNvGraphicFramePr/>
          <p:nvPr/>
        </p:nvGraphicFramePr>
        <p:xfrm>
          <a:off x="7945010" y="6578850"/>
          <a:ext cx="4185044" cy="247831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95279"/>
                <a:gridCol w="933419"/>
                <a:gridCol w="572838"/>
                <a:gridCol w="1383506"/>
              </a:tblGrid>
              <a:tr h="413051">
                <a:tc>
                  <a:txBody>
                    <a:bodyPr/>
                    <a:lstStyle/>
                    <a:p>
                      <a:pPr algn="l" defTabSz="914400"/>
                      <a:r>
                        <a:rPr b="1"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subject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week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glucose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l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A006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162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l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A012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776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l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A012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1178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l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A003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935</a:t>
                      </a:r>
                    </a:p>
                  </a:txBody>
                  <a:tcPr marL="0" marR="0" marT="0" marB="0" anchor="ctr" anchorCtr="0" horzOverflow="overflow"/>
                </a:tc>
              </a:tr>
              <a:tr h="413051">
                <a:tc>
                  <a:txBody>
                    <a:bodyPr/>
                    <a:lstStyle/>
                    <a:p>
                      <a:pPr algn="l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A004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100">
                          <a:solidFill>
                            <a:srgbClr val="32333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1654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28803" y="4419853"/>
            <a:ext cx="14433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Import</a:t>
            </a:r>
          </a:p>
        </p:txBody>
      </p:sp>
      <p:sp>
        <p:nvSpPr>
          <p:cNvPr id="123" name="Shape 123"/>
          <p:cNvSpPr/>
          <p:nvPr/>
        </p:nvSpPr>
        <p:spPr>
          <a:xfrm>
            <a:off x="2361076" y="4419853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Tidy</a:t>
            </a:r>
          </a:p>
        </p:txBody>
      </p:sp>
      <p:sp>
        <p:nvSpPr>
          <p:cNvPr id="124" name="Shape 124"/>
          <p:cNvSpPr/>
          <p:nvPr/>
        </p:nvSpPr>
        <p:spPr>
          <a:xfrm>
            <a:off x="4305719" y="4419853"/>
            <a:ext cx="21383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Transform</a:t>
            </a:r>
          </a:p>
        </p:txBody>
      </p:sp>
      <p:sp>
        <p:nvSpPr>
          <p:cNvPr id="125" name="Shape 125"/>
          <p:cNvSpPr/>
          <p:nvPr/>
        </p:nvSpPr>
        <p:spPr>
          <a:xfrm>
            <a:off x="6305511" y="6167030"/>
            <a:ext cx="13844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126" name="Shape 126"/>
          <p:cNvSpPr/>
          <p:nvPr/>
        </p:nvSpPr>
        <p:spPr>
          <a:xfrm>
            <a:off x="6190296" y="2775890"/>
            <a:ext cx="19097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Visualise</a:t>
            </a:r>
          </a:p>
        </p:txBody>
      </p:sp>
      <p:sp>
        <p:nvSpPr>
          <p:cNvPr id="127" name="Shape 127"/>
          <p:cNvSpPr/>
          <p:nvPr/>
        </p:nvSpPr>
        <p:spPr>
          <a:xfrm>
            <a:off x="9987127" y="4419853"/>
            <a:ext cx="29599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Communicate</a:t>
            </a:r>
          </a:p>
        </p:txBody>
      </p:sp>
      <p:sp>
        <p:nvSpPr>
          <p:cNvPr id="135" name="Shape 135"/>
          <p:cNvSpPr/>
          <p:nvPr/>
        </p:nvSpPr>
        <p:spPr>
          <a:xfrm>
            <a:off x="7848275" y="3202005"/>
            <a:ext cx="1076431" cy="3300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3" h="21600" fill="norm" stroke="1" extrusionOk="0">
                <a:moveTo>
                  <a:pt x="0" y="21600"/>
                </a:moveTo>
                <a:cubicBezTo>
                  <a:pt x="19695" y="14658"/>
                  <a:pt x="21600" y="7458"/>
                  <a:pt x="5714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/>
        </p:nvSpPr>
        <p:spPr>
          <a:xfrm>
            <a:off x="5361524" y="3191119"/>
            <a:ext cx="752847" cy="1228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7455" y="2851"/>
                  <a:pt x="255" y="10051"/>
                  <a:pt x="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/>
        </p:nvSpPr>
        <p:spPr>
          <a:xfrm>
            <a:off x="5309774" y="5211618"/>
            <a:ext cx="826037" cy="1227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fill="norm" stroke="1" extrusionOk="0">
                <a:moveTo>
                  <a:pt x="10" y="0"/>
                </a:moveTo>
                <a:cubicBezTo>
                  <a:pt x="-306" y="11312"/>
                  <a:pt x="6789" y="18512"/>
                  <a:pt x="21294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/>
        </p:nvSpPr>
        <p:spPr>
          <a:xfrm>
            <a:off x="1748647" y="4739406"/>
            <a:ext cx="623770" cy="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/>
        </p:nvSpPr>
        <p:spPr>
          <a:xfrm>
            <a:off x="3397170" y="4738915"/>
            <a:ext cx="652626" cy="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/>
        </p:nvSpPr>
        <p:spPr>
          <a:xfrm>
            <a:off x="9405149" y="4737951"/>
            <a:ext cx="581979" cy="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/>
        </p:nvSpPr>
        <p:spPr>
          <a:xfrm>
            <a:off x="4229518" y="2687936"/>
            <a:ext cx="4987539" cy="4302939"/>
          </a:xfrm>
          <a:prstGeom prst="roundRect">
            <a:avLst>
              <a:gd name="adj" fmla="val 17253"/>
            </a:avLst>
          </a:prstGeom>
          <a:blipFill>
            <a:blip r:embed="rId2">
              <a:alphaModFix amt="11112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631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3168967" y="669865"/>
            <a:ext cx="66668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Correct age data typos</a:t>
            </a:r>
          </a:p>
        </p:txBody>
      </p:sp>
      <p:sp>
        <p:nvSpPr>
          <p:cNvPr id="314" name="Shape 314"/>
          <p:cNvSpPr/>
          <p:nvPr/>
        </p:nvSpPr>
        <p:spPr>
          <a:xfrm>
            <a:off x="480391" y="2113667"/>
            <a:ext cx="6991351" cy="594728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dat &lt;-</a:t>
            </a:r>
            <a:r>
              <a:rPr>
                <a:solidFill>
                  <a:srgbClr val="008080"/>
                </a:solidFill>
              </a:rPr>
              <a:t> </a:t>
            </a:r>
            <a:r>
              <a:t>dat %&gt;%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08080"/>
                </a:solidFill>
              </a:rPr>
              <a:t>  </a:t>
            </a:r>
            <a:r>
              <a:rPr>
                <a:solidFill>
                  <a:srgbClr val="0433FF"/>
                </a:solidFill>
              </a:rPr>
              <a:t>mutate</a:t>
            </a:r>
            <a:r>
              <a:t>(glucose = </a:t>
            </a:r>
            <a:r>
              <a:rPr>
                <a:solidFill>
                  <a:srgbClr val="0433FF"/>
                </a:solidFill>
              </a:rPr>
              <a:t>case_when</a:t>
            </a:r>
            <a:r>
              <a:t>(subject ==</a:t>
            </a:r>
            <a:r>
              <a:rPr>
                <a:solidFill>
                  <a:srgbClr val="008080"/>
                </a:solidFill>
              </a:rPr>
              <a:t> "A006"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1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2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1.62,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subject ==</a:t>
            </a:r>
            <a:r>
              <a:rPr>
                <a:solidFill>
                  <a:srgbClr val="008080"/>
                </a:solidFill>
              </a:rPr>
              <a:t> "A012"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2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2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7.76,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subject ==</a:t>
            </a:r>
            <a:r>
              <a:rPr>
                <a:solidFill>
                  <a:srgbClr val="008080"/>
                </a:solidFill>
              </a:rPr>
              <a:t> "A012"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3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1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11.78,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subject ==</a:t>
            </a:r>
            <a:r>
              <a:rPr>
                <a:solidFill>
                  <a:srgbClr val="008080"/>
                </a:solidFill>
              </a:rPr>
              <a:t> "A003"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4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2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9.35,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subject ==</a:t>
            </a:r>
            <a:r>
              <a:rPr>
                <a:solidFill>
                  <a:srgbClr val="008080"/>
                </a:solidFill>
              </a:rPr>
              <a:t> "A004"</a:t>
            </a:r>
            <a:r>
              <a:t> &amp;</a:t>
            </a: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week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4 &amp;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  </a:t>
            </a:r>
            <a:r>
              <a:rPr>
                <a:solidFill>
                  <a:srgbClr val="323333"/>
                </a:solidFill>
              </a:rPr>
              <a:t>rep ==</a:t>
            </a:r>
            <a:r>
              <a:t> </a:t>
            </a:r>
            <a:r>
              <a:rPr>
                <a:solidFill>
                  <a:srgbClr val="323333"/>
                </a:solidFill>
              </a:rPr>
              <a:t>1 ~</a:t>
            </a:r>
            <a:r>
              <a:t>         </a:t>
            </a:r>
            <a:r>
              <a:rPr>
                <a:solidFill>
                  <a:srgbClr val="323333"/>
                </a:solidFill>
              </a:rPr>
              <a:t>16.54,</a:t>
            </a:r>
            <a:endParaRPr>
              <a:solidFill>
                <a:srgbClr val="323333"/>
              </a:solidFill>
            </a:endParaRP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</a:p>
          <a:p>
            <a:pPr algn="l" defTabSz="457200">
              <a:defRPr sz="1900">
                <a:solidFill>
                  <a:srgbClr val="323333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t>                           </a:t>
            </a:r>
            <a:r>
              <a:rPr>
                <a:solidFill>
                  <a:srgbClr val="FF4000"/>
                </a:solidFill>
              </a:rPr>
              <a:t>TRUE</a:t>
            </a:r>
            <a:r>
              <a:t> ~</a:t>
            </a:r>
            <a:r>
              <a:rPr>
                <a:solidFill>
                  <a:srgbClr val="008080"/>
                </a:solidFill>
              </a:rPr>
              <a:t>               </a:t>
            </a:r>
            <a:r>
              <a:t>glucose))</a:t>
            </a:r>
          </a:p>
        </p:txBody>
      </p:sp>
      <p:pic>
        <p:nvPicPr>
          <p:cNvPr id="315" name="Screen Shot 2017-12-04 at 13.16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4272" y="5531535"/>
            <a:ext cx="4248461" cy="1493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reen Shot 2017-12-04 at 13.16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15328" y="2603501"/>
            <a:ext cx="4257406" cy="149367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11130719" y="2603501"/>
            <a:ext cx="1242015" cy="1493671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11130719" y="5531535"/>
            <a:ext cx="1242015" cy="1493670"/>
          </a:xfrm>
          <a:prstGeom prst="rect">
            <a:avLst/>
          </a:prstGeom>
          <a:blipFill>
            <a:blip r:embed="rId4">
              <a:alphaModFix amt="23560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19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67600" y="3410586"/>
            <a:ext cx="1005134" cy="24463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2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00114" y="4219965"/>
            <a:ext cx="352311" cy="1216010"/>
          </a:xfrm>
          <a:prstGeom prst="rect">
            <a:avLst/>
          </a:prstGeom>
        </p:spPr>
      </p:pic>
      <p:sp>
        <p:nvSpPr>
          <p:cNvPr id="321" name="Shape 321"/>
          <p:cNvSpPr/>
          <p:nvPr/>
        </p:nvSpPr>
        <p:spPr>
          <a:xfrm>
            <a:off x="9644999" y="7737100"/>
            <a:ext cx="12070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etc…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4133849" y="669865"/>
            <a:ext cx="47371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Save tidied data</a:t>
            </a:r>
          </a:p>
        </p:txBody>
      </p:sp>
      <p:sp>
        <p:nvSpPr>
          <p:cNvPr id="326" name="Shape 326"/>
          <p:cNvSpPr/>
          <p:nvPr/>
        </p:nvSpPr>
        <p:spPr>
          <a:xfrm>
            <a:off x="673191" y="2205720"/>
            <a:ext cx="11544301" cy="48641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8080"/>
                </a:solidFill>
                <a:latin typeface="Inconsolata"/>
                <a:ea typeface="Inconsolata"/>
                <a:cs typeface="Inconsolata"/>
                <a:sym typeface="Inconsolata"/>
              </a:defRPr>
            </a:pPr>
            <a:r>
              <a:rPr>
                <a:solidFill>
                  <a:srgbClr val="0433FF"/>
                </a:solidFill>
              </a:rPr>
              <a:t>write_csv</a:t>
            </a:r>
            <a:r>
              <a:rPr>
                <a:solidFill>
                  <a:srgbClr val="323333"/>
                </a:solidFill>
              </a:rPr>
              <a:t>(dat, </a:t>
            </a:r>
            <a:r>
              <a:t>"../data/ih-trial_results_20171020_tidy.csv"</a:t>
            </a:r>
            <a:r>
              <a:rPr>
                <a:solidFill>
                  <a:srgbClr val="323333"/>
                </a:solidFill>
              </a:rPr>
              <a:t>)</a:t>
            </a:r>
          </a:p>
        </p:txBody>
      </p:sp>
      <p:pic>
        <p:nvPicPr>
          <p:cNvPr id="327" name="Screen Shot 2017-12-04 at 13.22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5915" y="3904368"/>
            <a:ext cx="8870951" cy="47275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328" name="Shape 328"/>
          <p:cNvSpPr/>
          <p:nvPr/>
        </p:nvSpPr>
        <p:spPr>
          <a:xfrm>
            <a:off x="3062184" y="5633161"/>
            <a:ext cx="295476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710" y="5427669"/>
            <a:ext cx="2169401" cy="16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RStudio…</a:t>
            </a:r>
          </a:p>
        </p:txBody>
      </p:sp>
      <p:pic>
        <p:nvPicPr>
          <p:cNvPr id="333" name="Screen Shot 2017-12-04 at 13.27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86" y="2320865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next?</a:t>
            </a:r>
          </a:p>
        </p:txBody>
      </p:sp>
      <p:sp>
        <p:nvSpPr>
          <p:cNvPr id="336" name="Shape 3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Half day workshop (the saga continues)</a:t>
            </a:r>
          </a:p>
          <a:p>
            <a:pPr/>
            <a:r>
              <a:t>R for Datascience</a:t>
            </a:r>
          </a:p>
          <a:p>
            <a:pPr/>
            <a:r>
              <a:t>Datacamp</a:t>
            </a:r>
          </a:p>
          <a:p>
            <a:pPr/>
            <a:r>
              <a:t>Coursera</a:t>
            </a:r>
          </a:p>
          <a:p>
            <a:pPr/>
            <a:r>
              <a:t>Data-Methods-Club…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Data-methods-club</a:t>
            </a:r>
          </a:p>
        </p:txBody>
      </p:sp>
      <p:sp>
        <p:nvSpPr>
          <p:cNvPr id="339" name="Shape 3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get help (with R and other stuff)</a:t>
            </a:r>
          </a:p>
          <a:p>
            <a:pPr/>
            <a:r>
              <a:t>Half day workshop on R</a:t>
            </a:r>
          </a:p>
          <a:p>
            <a:pPr/>
            <a:r>
              <a:t>DMC Mailing list - just ask</a:t>
            </a:r>
          </a:p>
          <a:p>
            <a:pPr/>
            <a:r>
              <a:t>Website -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body" idx="13"/>
          </p:nvPr>
        </p:nvSpPr>
        <p:spPr>
          <a:xfrm>
            <a:off x="4203700" y="8210550"/>
            <a:ext cx="10464800" cy="965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–From Claerbout and Karrenbach (1992)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3" name="Shape 143"/>
          <p:cNvSpPr/>
          <p:nvPr>
            <p:ph type="body" idx="14"/>
          </p:nvPr>
        </p:nvSpPr>
        <p:spPr>
          <a:xfrm>
            <a:off x="1270000" y="3213099"/>
            <a:ext cx="10464800" cy="27940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“An article about computational science in a scientific publication is not the scholarship itself  it is merely advertising of the scholarship”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Why reproducible research?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demonstrate correctness / audit</a:t>
            </a:r>
          </a:p>
          <a:p>
            <a:pPr/>
            <a:r>
              <a:t>To allow others to follow methods</a:t>
            </a:r>
          </a:p>
          <a:p>
            <a:pPr/>
            <a:r>
              <a:t>To remember what happened…</a:t>
            </a:r>
          </a:p>
          <a:p>
            <a:pPr lvl="1"/>
            <a:r>
              <a:t>Students graduate</a:t>
            </a:r>
          </a:p>
          <a:p>
            <a:pPr lvl="1"/>
            <a:r>
              <a:t>Future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R?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Programming language / system for data science</a:t>
            </a:r>
          </a:p>
          <a:p>
            <a:pPr/>
            <a:r>
              <a:t>Open source and free</a:t>
            </a:r>
          </a:p>
          <a:p>
            <a:pPr/>
            <a:r>
              <a:t>Extended by &gt; 10,000 packages…</a:t>
            </a:r>
          </a:p>
        </p:txBody>
      </p:sp>
      <p:pic>
        <p:nvPicPr>
          <p:cNvPr id="15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552" y="1075298"/>
            <a:ext cx="3289625" cy="2549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–Hadley Wickham, Chief Scientist RStudio</a:t>
            </a:r>
          </a:p>
        </p:txBody>
      </p:sp>
      <p:sp>
        <p:nvSpPr>
          <p:cNvPr id="153" name="Shape 153"/>
          <p:cNvSpPr/>
          <p:nvPr>
            <p:ph type="body" idx="14"/>
          </p:nvPr>
        </p:nvSpPr>
        <p:spPr>
          <a:xfrm>
            <a:off x="1270000" y="3098800"/>
            <a:ext cx="10464800" cy="3022601"/>
          </a:xfrm>
          <a:prstGeom prst="rect">
            <a:avLst/>
          </a:prstGeom>
        </p:spPr>
        <p:txBody>
          <a:bodyPr/>
          <a:lstStyle/>
          <a:p>
            <a:pPr/>
            <a:r>
              <a:t>“This huge variety of packages is one of the reasons that R is so successful: the chances are that someone has already solved a problem that you're working on, and you can benefit from their work by downloading their package.”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 Tidyverse</a:t>
            </a:r>
          </a:p>
        </p:txBody>
      </p:sp>
      <p:grpSp>
        <p:nvGrpSpPr>
          <p:cNvPr id="159" name="Group 159"/>
          <p:cNvGrpSpPr/>
          <p:nvPr/>
        </p:nvGrpSpPr>
        <p:grpSpPr>
          <a:xfrm>
            <a:off x="539750" y="2292350"/>
            <a:ext cx="5952629" cy="5168900"/>
            <a:chOff x="0" y="0"/>
            <a:chExt cx="5952628" cy="5168900"/>
          </a:xfrm>
        </p:grpSpPr>
        <p:pic>
          <p:nvPicPr>
            <p:cNvPr id="156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46700" cy="516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82628" y="192538"/>
              <a:ext cx="1270001" cy="14710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82628" y="2463800"/>
              <a:ext cx="1270001" cy="1446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Shape 160"/>
          <p:cNvSpPr/>
          <p:nvPr/>
        </p:nvSpPr>
        <p:spPr>
          <a:xfrm>
            <a:off x="6850920" y="2940049"/>
            <a:ext cx="5536527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Import</a:t>
            </a:r>
          </a:p>
          <a:p>
            <a:pPr>
              <a:defRPr sz="4300"/>
            </a:pPr>
            <a:r>
              <a:t>Tidy</a:t>
            </a:r>
          </a:p>
          <a:p>
            <a:pPr>
              <a:defRPr sz="4300"/>
            </a:pPr>
            <a:r>
              <a:t>Manipulate/Transform</a:t>
            </a:r>
          </a:p>
          <a:p>
            <a:pPr>
              <a:defRPr sz="4300"/>
            </a:pPr>
            <a:r>
              <a:t>Visualise</a:t>
            </a:r>
          </a:p>
          <a:p>
            <a:pPr>
              <a:defRPr sz="4300"/>
            </a:pPr>
            <a:r>
              <a:t>Model</a:t>
            </a:r>
          </a:p>
          <a:p>
            <a:pPr>
              <a:defRPr sz="4300"/>
            </a:pPr>
            <a:r>
              <a:t>Report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- experiment</a:t>
            </a:r>
          </a:p>
        </p:txBody>
      </p:sp>
      <p:pic>
        <p:nvPicPr>
          <p:cNvPr id="16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8967" y="2880521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7221" y="2880521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5476" y="2880521"/>
            <a:ext cx="1342275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93" y="3744755"/>
            <a:ext cx="1342275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647" y="3744755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902" y="3744755"/>
            <a:ext cx="1342275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9304" y="2889564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7558" y="2889564"/>
            <a:ext cx="1342276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5813" y="2889564"/>
            <a:ext cx="1342275" cy="228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9730" y="3753798"/>
            <a:ext cx="1342276" cy="2284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984" y="3753798"/>
            <a:ext cx="1342276" cy="2284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6239" y="3753798"/>
            <a:ext cx="1342275" cy="228472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2015167" y="6225378"/>
            <a:ext cx="27400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Treatment A</a:t>
            </a:r>
          </a:p>
        </p:txBody>
      </p:sp>
      <p:sp>
        <p:nvSpPr>
          <p:cNvPr id="176" name="Shape 176"/>
          <p:cNvSpPr/>
          <p:nvPr/>
        </p:nvSpPr>
        <p:spPr>
          <a:xfrm>
            <a:off x="7427536" y="6225378"/>
            <a:ext cx="27568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Treatment B</a:t>
            </a:r>
          </a:p>
        </p:txBody>
      </p:sp>
      <p:sp>
        <p:nvSpPr>
          <p:cNvPr id="177" name="Shape 177"/>
          <p:cNvSpPr/>
          <p:nvPr/>
        </p:nvSpPr>
        <p:spPr>
          <a:xfrm>
            <a:off x="1434808" y="7655824"/>
            <a:ext cx="98878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Glucose measured weekly (3 times) for 4 weeks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7-12-04 at 10.02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806" y="0"/>
            <a:ext cx="10697187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